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4" r:id="rId3"/>
    <p:sldId id="263" r:id="rId4"/>
    <p:sldId id="290" r:id="rId5"/>
    <p:sldId id="289" r:id="rId6"/>
    <p:sldId id="267" r:id="rId7"/>
    <p:sldId id="321" r:id="rId8"/>
    <p:sldId id="322" r:id="rId9"/>
    <p:sldId id="323" r:id="rId10"/>
    <p:sldId id="291" r:id="rId11"/>
    <p:sldId id="324" r:id="rId12"/>
    <p:sldId id="325" r:id="rId13"/>
    <p:sldId id="306" r:id="rId14"/>
    <p:sldId id="308" r:id="rId15"/>
    <p:sldId id="284" r:id="rId16"/>
    <p:sldId id="299" r:id="rId17"/>
    <p:sldId id="300" r:id="rId18"/>
    <p:sldId id="302" r:id="rId19"/>
    <p:sldId id="303" r:id="rId20"/>
    <p:sldId id="304" r:id="rId21"/>
    <p:sldId id="326" r:id="rId22"/>
    <p:sldId id="276" r:id="rId23"/>
    <p:sldId id="285" r:id="rId24"/>
    <p:sldId id="286" r:id="rId25"/>
    <p:sldId id="287" r:id="rId26"/>
    <p:sldId id="315" r:id="rId27"/>
    <p:sldId id="280" r:id="rId2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832416A1-8760-5340-85A7-C809A0CF6028}">
          <p14:sldIdLst>
            <p14:sldId id="256"/>
            <p14:sldId id="264"/>
            <p14:sldId id="263"/>
            <p14:sldId id="290"/>
            <p14:sldId id="289"/>
            <p14:sldId id="267"/>
            <p14:sldId id="321"/>
            <p14:sldId id="322"/>
            <p14:sldId id="323"/>
            <p14:sldId id="291"/>
            <p14:sldId id="324"/>
            <p14:sldId id="325"/>
            <p14:sldId id="306"/>
            <p14:sldId id="308"/>
            <p14:sldId id="284"/>
            <p14:sldId id="299"/>
            <p14:sldId id="300"/>
            <p14:sldId id="302"/>
            <p14:sldId id="303"/>
            <p14:sldId id="304"/>
            <p14:sldId id="326"/>
            <p14:sldId id="276"/>
            <p14:sldId id="285"/>
            <p14:sldId id="286"/>
            <p14:sldId id="287"/>
            <p14:sldId id="315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F66B3C-E477-9219-F8F4-2B91D6857320}" name="Cáb Stanislav" initials="CS" userId="S-1-5-21-1157244557-2802039908-664111407-1448" providerId="AD"/>
  <p188:author id="{702EC6A2-17B3-F233-A084-845FF57258EB}" name="Šimoníková Ilona" initials="ŠI" userId="Šimoníková Ilona" providerId="None"/>
  <p188:author id="{879297BC-CC3A-E027-4494-75A9D4D818DF}" name="Stanislav Cáb" initials="SC" userId="S::cab@vvuu365.onmicrosoft.com::4219170b-8185-4027-a8f7-a6c180a02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83" d="100"/>
          <a:sy n="83" d="100"/>
        </p:scale>
        <p:origin x="8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406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FEE5A91B-EC5F-C47E-CD99-B4823639E2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39D75C2-0494-8241-412B-7BBAA72E1A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26.4.2023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49381ED-78DD-7170-5CCC-8DDA256484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273E30B-F0EB-20C1-ADC2-A8D7BB2726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DC094-40CE-4546-A0A4-633D76DFBA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242988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26.4.2023</a:t>
            </a:r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AB378-7946-4564-9952-1CDF4D0F6E3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59690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6CA6BB-D031-90E8-C376-F989116B1C5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cs-CZ"/>
              <a:t>26.4.2023</a:t>
            </a:r>
          </a:p>
        </p:txBody>
      </p:sp>
    </p:spTree>
    <p:extLst>
      <p:ext uri="{BB962C8B-B14F-4D97-AF65-F5344CB8AC3E}">
        <p14:creationId xmlns:p14="http://schemas.microsoft.com/office/powerpoint/2010/main" val="346961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AED564FD-F023-8B41-8205-E5927220A4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974" y="2005082"/>
            <a:ext cx="6771860" cy="10661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 b="1" i="0" baseline="0">
                <a:solidFill>
                  <a:schemeClr val="tx1"/>
                </a:solidFill>
                <a:latin typeface="Montserrat ExtraBold" pitchFamily="2" charset="0"/>
              </a:defRPr>
            </a:lvl1pPr>
          </a:lstStyle>
          <a:p>
            <a:r>
              <a:rPr lang="cs-CZ" dirty="0"/>
              <a:t>NADPIS SLIDU JE V PÍSMU MONTSERRAT EXTRABOLD VEL. 26</a:t>
            </a: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E3458F9-64F0-3C40-B427-F67C6E61EE4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2974" y="3279913"/>
            <a:ext cx="6771861" cy="3240157"/>
          </a:xfrm>
          <a:prstGeom prst="rect">
            <a:avLst/>
          </a:prstGeom>
        </p:spPr>
        <p:txBody>
          <a:bodyPr/>
          <a:lstStyle>
            <a:lvl1pPr>
              <a:defRPr sz="2400" b="1" i="0">
                <a:latin typeface="Montserrat SemiBold" pitchFamily="2" charset="0"/>
              </a:defRPr>
            </a:lvl1pPr>
            <a:lvl2pPr>
              <a:defRPr sz="2200" b="1" i="0">
                <a:latin typeface="Montserrat SemiBold" pitchFamily="2" charset="0"/>
              </a:defRPr>
            </a:lvl2pPr>
            <a:lvl3pPr>
              <a:defRPr b="1" i="0">
                <a:latin typeface="Montserrat SemiBold" pitchFamily="2" charset="0"/>
              </a:defRPr>
            </a:lvl3pPr>
            <a:lvl4pPr>
              <a:defRPr b="1" i="0">
                <a:latin typeface="Montserrat SemiBold" pitchFamily="2" charset="0"/>
              </a:defRPr>
            </a:lvl4pPr>
            <a:lvl5pPr>
              <a:defRPr b="1" i="0">
                <a:latin typeface="Montserrat SemiBold" pitchFamily="2" charset="0"/>
              </a:defRPr>
            </a:lvl5pPr>
          </a:lstStyle>
          <a:p>
            <a:pPr lvl="0"/>
            <a:r>
              <a:rPr lang="cs-CZ" dirty="0"/>
              <a:t>Po kliknutí můžete upravovat styly textu v předloze. Písmo </a:t>
            </a:r>
            <a:r>
              <a:rPr lang="cs-CZ" dirty="0" err="1"/>
              <a:t>montserrat</a:t>
            </a:r>
            <a:r>
              <a:rPr lang="cs-CZ" dirty="0"/>
              <a:t> </a:t>
            </a:r>
            <a:r>
              <a:rPr lang="cs-CZ" dirty="0" err="1"/>
              <a:t>semibold</a:t>
            </a:r>
            <a:r>
              <a:rPr lang="cs-CZ" dirty="0"/>
              <a:t> vel. 24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symbol obrázku 11">
            <a:extLst>
              <a:ext uri="{FF2B5EF4-FFF2-40B4-BE49-F238E27FC236}">
                <a16:creationId xmlns:a16="http://schemas.microsoft.com/office/drawing/2014/main" id="{0E159DD3-C913-AC4A-8180-731FB3A73A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533309" y="2005082"/>
            <a:ext cx="4333875" cy="45148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ontserrat SemiBold" pitchFamily="2" charset="0"/>
              </a:defRPr>
            </a:lvl1pPr>
          </a:lstStyle>
          <a:p>
            <a:r>
              <a:rPr lang="cs-CZ" dirty="0"/>
              <a:t>Zde vložte obrázek</a:t>
            </a:r>
          </a:p>
        </p:txBody>
      </p:sp>
    </p:spTree>
    <p:extLst>
      <p:ext uri="{BB962C8B-B14F-4D97-AF65-F5344CB8AC3E}">
        <p14:creationId xmlns:p14="http://schemas.microsoft.com/office/powerpoint/2010/main" val="973862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E971B2-C7C6-2644-8C71-40621483A3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30617" y="3021496"/>
            <a:ext cx="5297556" cy="35380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latin typeface="Montserrat SemiBold" pitchFamily="2" charset="0"/>
              </a:defRPr>
            </a:lvl1pPr>
          </a:lstStyle>
          <a:p>
            <a:pPr lvl="0"/>
            <a:r>
              <a:rPr lang="cs-CZ" dirty="0"/>
              <a:t>Po kliknutí můžete upravovat styly textu v předloze. Písmo je </a:t>
            </a:r>
            <a:r>
              <a:rPr lang="cs-CZ" dirty="0" err="1"/>
              <a:t>montserrat</a:t>
            </a:r>
            <a:r>
              <a:rPr lang="cs-CZ" dirty="0"/>
              <a:t> </a:t>
            </a:r>
            <a:r>
              <a:rPr lang="cs-CZ" dirty="0" err="1"/>
              <a:t>semibold</a:t>
            </a:r>
            <a:r>
              <a:rPr lang="cs-CZ" dirty="0"/>
              <a:t> vel. 20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E098C95-2E48-A340-B704-424D7C0EA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675" y="1938130"/>
            <a:ext cx="11280497" cy="1003853"/>
          </a:xfrm>
        </p:spPr>
        <p:txBody>
          <a:bodyPr>
            <a:normAutofit/>
          </a:bodyPr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Kliknutím lze upravit styl. Písmo je </a:t>
            </a:r>
            <a:r>
              <a:rPr lang="cs-CZ" dirty="0" err="1"/>
              <a:t>montserrat</a:t>
            </a:r>
            <a:r>
              <a:rPr lang="cs-CZ" dirty="0"/>
              <a:t> </a:t>
            </a:r>
            <a:r>
              <a:rPr lang="cs-CZ" dirty="0" err="1"/>
              <a:t>extrabold</a:t>
            </a:r>
            <a:r>
              <a:rPr lang="cs-CZ" dirty="0"/>
              <a:t> vel. 38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DCBA5C49-CFFA-524E-8A01-68879B9103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3827" y="3056179"/>
            <a:ext cx="5777947" cy="3503371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108816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96E1C68-AC02-8144-A784-3D6D43EB1A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12838" y="1947863"/>
            <a:ext cx="10237787" cy="441325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Montserrat SemiBold" pitchFamily="2" charset="0"/>
              </a:defRPr>
            </a:lvl1pPr>
            <a:lvl2pPr>
              <a:defRPr b="1" i="0">
                <a:latin typeface="Montserrat SemiBold" pitchFamily="2" charset="0"/>
              </a:defRPr>
            </a:lvl2pPr>
            <a:lvl3pPr>
              <a:defRPr b="1" i="0">
                <a:latin typeface="Montserrat SemiBold" pitchFamily="2" charset="0"/>
              </a:defRPr>
            </a:lvl3pPr>
            <a:lvl4pPr>
              <a:defRPr b="1" i="0">
                <a:latin typeface="Montserrat SemiBold" pitchFamily="2" charset="0"/>
              </a:defRPr>
            </a:lvl4pPr>
            <a:lvl5pPr>
              <a:defRPr b="1" i="0">
                <a:latin typeface="Montserrat SemiBold" pitchFamily="2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1982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97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nadpis 11">
            <a:extLst>
              <a:ext uri="{FF2B5EF4-FFF2-40B4-BE49-F238E27FC236}">
                <a16:creationId xmlns:a16="http://schemas.microsoft.com/office/drawing/2014/main" id="{1040673E-CA7C-254B-899F-57C59EB3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06688"/>
            <a:ext cx="4837044" cy="2176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NADPIS PREZENTACE</a:t>
            </a:r>
          </a:p>
        </p:txBody>
      </p:sp>
    </p:spTree>
    <p:extLst>
      <p:ext uri="{BB962C8B-B14F-4D97-AF65-F5344CB8AC3E}">
        <p14:creationId xmlns:p14="http://schemas.microsoft.com/office/powerpoint/2010/main" val="109236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6" r:id="rId3"/>
    <p:sldLayoutId id="2147483655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30000">
          <a:solidFill>
            <a:schemeClr val="bg1"/>
          </a:solidFill>
          <a:latin typeface="Montserrat Extra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BFB8619-AC4A-F806-C4E3-3F7A31EB9344}"/>
              </a:ext>
            </a:extLst>
          </p:cNvPr>
          <p:cNvSpPr txBox="1"/>
          <p:nvPr/>
        </p:nvSpPr>
        <p:spPr>
          <a:xfrm>
            <a:off x="5761556" y="3583762"/>
            <a:ext cx="6088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cap="all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Požadavky právních předpisů pro oblast výbuchové ochrany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EDCB52D-4629-27F5-6A93-60453CCC59B4}"/>
              </a:ext>
            </a:extLst>
          </p:cNvPr>
          <p:cNvSpPr txBox="1"/>
          <p:nvPr/>
        </p:nvSpPr>
        <p:spPr>
          <a:xfrm>
            <a:off x="7749309" y="5965377"/>
            <a:ext cx="568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000" b="1" cap="all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Budějovice</a:t>
            </a:r>
            <a:r>
              <a:rPr lang="cs-CZ" sz="3000" b="1" cap="all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10. 4. 2024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6FC8F1D-350E-8DA7-B4CF-36C7C8DBFA05}"/>
              </a:ext>
            </a:extLst>
          </p:cNvPr>
          <p:cNvSpPr txBox="1"/>
          <p:nvPr/>
        </p:nvSpPr>
        <p:spPr>
          <a:xfrm>
            <a:off x="5761556" y="5174679"/>
            <a:ext cx="5148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2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Ilona Šimoníková</a:t>
            </a:r>
          </a:p>
        </p:txBody>
      </p:sp>
    </p:spTree>
    <p:extLst>
      <p:ext uri="{BB962C8B-B14F-4D97-AF65-F5344CB8AC3E}">
        <p14:creationId xmlns:p14="http://schemas.microsoft.com/office/powerpoint/2010/main" val="239115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BCAC734-CAF0-3646-9215-58954783CF36}"/>
              </a:ext>
            </a:extLst>
          </p:cNvPr>
          <p:cNvSpPr txBox="1"/>
          <p:nvPr/>
        </p:nvSpPr>
        <p:spPr>
          <a:xfrm>
            <a:off x="3307811" y="697808"/>
            <a:ext cx="9379974" cy="87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sz="3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Požárně technické charakteristiky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314AFF-B1F3-0AF0-1E26-5EF798767C99}"/>
              </a:ext>
            </a:extLst>
          </p:cNvPr>
          <p:cNvSpPr txBox="1"/>
          <p:nvPr/>
        </p:nvSpPr>
        <p:spPr>
          <a:xfrm>
            <a:off x="1025237" y="2526207"/>
            <a:ext cx="986443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Screening test: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Ověření jestli je daný prach hořlavý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Stanovení minimální teploty vznícení rozvířeného prachu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MITdc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Návaznost na maximální teplotu zařízení, jež se v provoze nacházejí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cs-CZ" sz="20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2/3 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cs-CZ" sz="20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dc</a:t>
            </a:r>
            <a:r>
              <a:rPr lang="cs-CZ" sz="20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000" baseline="30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Zástupný symbol obrázku 6" descr="Obsah obrázku ve tmě, světlo&#10;&#10;Popis byl vytvořen automaticky">
            <a:extLst>
              <a:ext uri="{FF2B5EF4-FFF2-40B4-BE49-F238E27FC236}">
                <a16:creationId xmlns:a16="http://schemas.microsoft.com/office/drawing/2014/main" id="{346D0F5F-2914-9D6E-CC00-FCB5663195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7" b="32947"/>
          <a:stretch>
            <a:fillRect/>
          </a:stretch>
        </p:blipFill>
        <p:spPr>
          <a:xfrm>
            <a:off x="8815528" y="4044472"/>
            <a:ext cx="2351235" cy="2258350"/>
          </a:xfrm>
        </p:spPr>
      </p:pic>
    </p:spTree>
    <p:extLst>
      <p:ext uri="{BB962C8B-B14F-4D97-AF65-F5344CB8AC3E}">
        <p14:creationId xmlns:p14="http://schemas.microsoft.com/office/powerpoint/2010/main" val="2059030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314AFF-B1F3-0AF0-1E26-5EF798767C99}"/>
              </a:ext>
            </a:extLst>
          </p:cNvPr>
          <p:cNvSpPr txBox="1"/>
          <p:nvPr/>
        </p:nvSpPr>
        <p:spPr>
          <a:xfrm>
            <a:off x="1016000" y="2018207"/>
            <a:ext cx="98644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Stanovení minimální teploty vznícení usazeného prachu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MITdl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LIT: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Návaznost na maximální teplotu zařízení, jež se v provoze nacházejí</a:t>
            </a:r>
          </a:p>
          <a:p>
            <a:endParaRPr 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cs-CZ" sz="20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T</a:t>
            </a:r>
            <a:r>
              <a:rPr lang="cs-CZ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mm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75 </a:t>
            </a:r>
            <a:r>
              <a:rPr lang="cs-CZ" sz="2000" baseline="30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Stanovení výbuchových charakteristik rozvířeného prachu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</a:t>
            </a:r>
            <a:r>
              <a:rPr lang="cs-CZ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dp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dt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max,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</a:t>
            </a:r>
            <a:r>
              <a:rPr lang="cs-CZ" sz="20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Rozdělení prachů do tříd ST1, ST2 a ST3 + důležité pro návrh explozní ochrany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ástupný symbol obrázku 6" descr="Obsah obrázku čokoláda, hrnec/pánev, kuchyňský spotřebič&#10;&#10;Popis byl vytvořen automaticky">
            <a:extLst>
              <a:ext uri="{FF2B5EF4-FFF2-40B4-BE49-F238E27FC236}">
                <a16:creationId xmlns:a16="http://schemas.microsoft.com/office/drawing/2014/main" id="{1007CB13-0C58-F259-F240-6E39E1B322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9" b="9579"/>
          <a:stretch>
            <a:fillRect/>
          </a:stretch>
        </p:blipFill>
        <p:spPr>
          <a:xfrm>
            <a:off x="7201681" y="2881286"/>
            <a:ext cx="2635045" cy="1597720"/>
          </a:xfrm>
        </p:spPr>
      </p:pic>
    </p:spTree>
    <p:extLst>
      <p:ext uri="{BB962C8B-B14F-4D97-AF65-F5344CB8AC3E}">
        <p14:creationId xmlns:p14="http://schemas.microsoft.com/office/powerpoint/2010/main" val="1751874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6D314AFF-B1F3-0AF0-1E26-5EF798767C99}"/>
              </a:ext>
            </a:extLst>
          </p:cNvPr>
          <p:cNvSpPr txBox="1"/>
          <p:nvPr/>
        </p:nvSpPr>
        <p:spPr>
          <a:xfrm>
            <a:off x="1052946" y="1889602"/>
            <a:ext cx="98644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Stanovení spodní meze výbušnosti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LEL: </a:t>
            </a: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pro klasifikaci prostorů do zón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Stanovení limitního obsahu kyslíku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LOC: pro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inertizaci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technologií</a:t>
            </a:r>
          </a:p>
          <a:p>
            <a:endParaRPr lang="cs-CZ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Stanovení minimální iniciační energie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MIE: Pro analýzu rizik účinných iniciačních zdrojů a možnosti jejich eliminace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ástupný symbol obrázku 6" descr="Obsah obrázku zeď, interiér, spotřebič&#10;&#10;Popis byl vytvořen automaticky">
            <a:extLst>
              <a:ext uri="{FF2B5EF4-FFF2-40B4-BE49-F238E27FC236}">
                <a16:creationId xmlns:a16="http://schemas.microsoft.com/office/drawing/2014/main" id="{C1FF9017-A74D-B2E8-A8FD-768CC604FED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8" b="25934"/>
          <a:stretch/>
        </p:blipFill>
        <p:spPr>
          <a:xfrm>
            <a:off x="5453783" y="3616143"/>
            <a:ext cx="3902653" cy="2649473"/>
          </a:xfrm>
        </p:spPr>
      </p:pic>
    </p:spTree>
    <p:extLst>
      <p:ext uri="{BB962C8B-B14F-4D97-AF65-F5344CB8AC3E}">
        <p14:creationId xmlns:p14="http://schemas.microsoft.com/office/powerpoint/2010/main" val="2934247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FC4F698-0A6B-0EA8-8C21-7E3B1489BD4A}"/>
              </a:ext>
            </a:extLst>
          </p:cNvPr>
          <p:cNvSpPr txBox="1">
            <a:spLocks/>
          </p:cNvSpPr>
          <p:nvPr/>
        </p:nvSpPr>
        <p:spPr>
          <a:xfrm>
            <a:off x="1124095" y="2043546"/>
            <a:ext cx="3466378" cy="2159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Typické hodnoty MIE</a:t>
            </a:r>
          </a:p>
          <a:p>
            <a:pPr marL="0" indent="0"/>
            <a:r>
              <a:rPr lang="cs-CZ" altLang="en-US" sz="2000" dirty="0">
                <a:latin typeface="Arial" pitchFamily="34" charset="0"/>
                <a:cs typeface="Arial" pitchFamily="34" charset="0"/>
              </a:rPr>
              <a:t> Páry 0,1 </a:t>
            </a:r>
            <a:r>
              <a:rPr lang="cs-CZ" altLang="en-US" sz="2000" dirty="0" err="1">
                <a:latin typeface="Arial" pitchFamily="34" charset="0"/>
                <a:cs typeface="Arial" pitchFamily="34" charset="0"/>
              </a:rPr>
              <a:t>mJ</a:t>
            </a:r>
            <a:endParaRPr lang="cs-CZ" altLang="en-US" sz="2000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cs-CZ" altLang="en-US" sz="2000" dirty="0">
                <a:latin typeface="Arial" pitchFamily="34" charset="0"/>
                <a:cs typeface="Arial" pitchFamily="34" charset="0"/>
              </a:rPr>
              <a:t> Mlhy 1 </a:t>
            </a:r>
            <a:r>
              <a:rPr lang="cs-CZ" altLang="en-US" sz="2000" dirty="0" err="1">
                <a:latin typeface="Arial" pitchFamily="34" charset="0"/>
                <a:cs typeface="Arial" pitchFamily="34" charset="0"/>
              </a:rPr>
              <a:t>mJ</a:t>
            </a:r>
            <a:endParaRPr lang="cs-CZ" altLang="en-US" sz="2000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cs-CZ" altLang="en-US" sz="2000" dirty="0">
                <a:latin typeface="Arial" pitchFamily="34" charset="0"/>
                <a:cs typeface="Arial" pitchFamily="34" charset="0"/>
              </a:rPr>
              <a:t> Prachy 10 </a:t>
            </a:r>
            <a:r>
              <a:rPr lang="cs-CZ" altLang="en-US" sz="2000" dirty="0" err="1">
                <a:latin typeface="Arial" pitchFamily="34" charset="0"/>
                <a:cs typeface="Arial" pitchFamily="34" charset="0"/>
              </a:rPr>
              <a:t>mJ</a:t>
            </a:r>
            <a:endParaRPr lang="cs-CZ" altLang="en-U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E13768-821D-F0E1-FD0C-8FBC7C194419}"/>
              </a:ext>
            </a:extLst>
          </p:cNvPr>
          <p:cNvSpPr txBox="1">
            <a:spLocks/>
          </p:cNvSpPr>
          <p:nvPr/>
        </p:nvSpPr>
        <p:spPr>
          <a:xfrm>
            <a:off x="5434590" y="1967346"/>
            <a:ext cx="5113337" cy="355152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Příklady energií iniciačních zdrojů</a:t>
            </a:r>
          </a:p>
          <a:p>
            <a:pPr marL="0" indent="0"/>
            <a:r>
              <a:rPr lang="cs-CZ" sz="2000" dirty="0">
                <a:latin typeface="Arial" pitchFamily="34" charset="0"/>
                <a:cs typeface="Arial" pitchFamily="34" charset="0"/>
              </a:rPr>
              <a:t> Jiskra ze svařování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kJ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cs-CZ" sz="2000" dirty="0">
                <a:latin typeface="Arial" pitchFamily="34" charset="0"/>
                <a:cs typeface="Arial" pitchFamily="34" charset="0"/>
              </a:rPr>
              <a:t> Automobilová svíčka 25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mJ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cs-CZ" sz="2000" dirty="0">
                <a:latin typeface="Arial" pitchFamily="34" charset="0"/>
                <a:cs typeface="Arial" pitchFamily="34" charset="0"/>
              </a:rPr>
              <a:t> Chůze po koberci 20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mJ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cs-CZ" sz="2000" dirty="0">
                <a:latin typeface="Arial" pitchFamily="34" charset="0"/>
                <a:cs typeface="Arial" pitchFamily="34" charset="0"/>
              </a:rPr>
              <a:t> Hořící zápalka 1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kJ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cs-CZ" sz="2000" dirty="0">
                <a:latin typeface="Arial" pitchFamily="34" charset="0"/>
                <a:cs typeface="Arial" pitchFamily="34" charset="0"/>
              </a:rPr>
              <a:t> Zavření ocelových dveří 30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mJ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5FC5781A-FA64-6D55-4376-78E42C95BEF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032" y="3990398"/>
            <a:ext cx="3238500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9464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5">
            <a:extLst>
              <a:ext uri="{FF2B5EF4-FFF2-40B4-BE49-F238E27FC236}">
                <a16:creationId xmlns:a16="http://schemas.microsoft.com/office/drawing/2014/main" id="{95F9C2FA-8223-5502-7C2B-4EB459C79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119" y="1198707"/>
            <a:ext cx="8318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Arial" charset="0"/>
              <a:buNone/>
              <a:defRPr/>
            </a:pPr>
            <a:r>
              <a:rPr lang="cs-CZ" sz="2000" b="1" dirty="0">
                <a:latin typeface="Arial" panose="020B0604020202020204" pitchFamily="34" charset="0"/>
                <a:cs typeface="Arial" pitchFamily="34" charset="0"/>
              </a:rPr>
              <a:t>ČSN EN 1127-1 </a:t>
            </a:r>
            <a:r>
              <a:rPr lang="cs-CZ" sz="2000" b="1" dirty="0" err="1">
                <a:latin typeface="Arial" panose="020B0604020202020204" pitchFamily="34" charset="0"/>
                <a:cs typeface="Arial" pitchFamily="34" charset="0"/>
              </a:rPr>
              <a:t>ed</a:t>
            </a:r>
            <a:r>
              <a:rPr lang="cs-CZ" sz="2000" b="1" dirty="0">
                <a:latin typeface="Arial" panose="020B0604020202020204" pitchFamily="34" charset="0"/>
                <a:cs typeface="Arial" pitchFamily="34" charset="0"/>
              </a:rPr>
              <a:t>. 3</a:t>
            </a:r>
            <a:r>
              <a:rPr lang="cs-CZ" sz="2000" dirty="0">
                <a:latin typeface="Arial" panose="020B0604020202020204" pitchFamily="34" charset="0"/>
                <a:cs typeface="Arial" pitchFamily="34" charset="0"/>
              </a:rPr>
              <a:t> uvádí celkem 13 možných zdrojů iniciace výbušných atmosfér:</a:t>
            </a:r>
          </a:p>
          <a:p>
            <a:pPr>
              <a:buFont typeface="Arial" charset="0"/>
              <a:buNone/>
              <a:defRPr/>
            </a:pPr>
            <a:endParaRPr lang="cs-CZ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Horké povrchy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Plameny, horké plyny (včetně horkých částic)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Mechanicky vznikající jiskry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Elektrická zařízení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latin typeface="Arial" panose="020B0604020202020204" pitchFamily="34" charset="0"/>
                <a:cs typeface="Arial" pitchFamily="34" charset="0"/>
              </a:rPr>
              <a:t>Rozptylové elektrické proudy, katodová ochrana proti korozi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Statická elektřina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Úder blesku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latin typeface="Arial" panose="020B0604020202020204" pitchFamily="34" charset="0"/>
                <a:cs typeface="Arial" pitchFamily="34" charset="0"/>
              </a:rPr>
              <a:t>Vysokofrekvenční elektromagnetické vlny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latin typeface="Arial" panose="020B0604020202020204" pitchFamily="34" charset="0"/>
                <a:cs typeface="Arial" pitchFamily="34" charset="0"/>
              </a:rPr>
              <a:t>Elektromagnetické vlny (v optickém spektru)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b="1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latin typeface="Arial" panose="020B0604020202020204" pitchFamily="34" charset="0"/>
                <a:cs typeface="Arial" pitchFamily="34" charset="0"/>
              </a:rPr>
              <a:t>Ionizující záření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latin typeface="Arial" panose="020B0604020202020204" pitchFamily="34" charset="0"/>
                <a:cs typeface="Arial" pitchFamily="34" charset="0"/>
              </a:rPr>
              <a:t>Ultrazvuk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dirty="0">
                <a:latin typeface="Arial" panose="020B0604020202020204" pitchFamily="34" charset="0"/>
                <a:cs typeface="Arial" pitchFamily="34" charset="0"/>
              </a:rPr>
              <a:t>Adiabatická komprese a rázové vlny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cs-CZ" sz="500" dirty="0">
              <a:latin typeface="Arial" panose="020B06040202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cs-CZ" b="1" dirty="0">
                <a:latin typeface="Arial" panose="020B0604020202020204" pitchFamily="34" charset="0"/>
                <a:cs typeface="Arial" pitchFamily="34" charset="0"/>
              </a:rPr>
              <a:t>Exotermické reakce včetně samovznícení prachů</a:t>
            </a:r>
          </a:p>
          <a:p>
            <a:pPr marL="360000" indent="-360000">
              <a:buFont typeface="Wingdings" pitchFamily="2" charset="2"/>
              <a:buChar char="ü"/>
              <a:defRPr/>
            </a:pPr>
            <a:endParaRPr lang="cs-CZ" sz="2200" dirty="0">
              <a:latin typeface="Arial" panose="020B0604020202020204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80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5">
            <a:extLst>
              <a:ext uri="{FF2B5EF4-FFF2-40B4-BE49-F238E27FC236}">
                <a16:creationId xmlns:a16="http://schemas.microsoft.com/office/drawing/2014/main" id="{A5BAAEDE-39B8-91A3-1228-175E32C7F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53" y="1914328"/>
            <a:ext cx="8920356" cy="492311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597572-2ED6-4146-86B8-49CF010CC5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5182" y="1255136"/>
            <a:ext cx="10081635" cy="91541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Filtrační technologie</a:t>
            </a: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18DD70DB-E9F0-5345-A678-3D124D29014C}"/>
              </a:ext>
            </a:extLst>
          </p:cNvPr>
          <p:cNvSpPr txBox="1">
            <a:spLocks/>
          </p:cNvSpPr>
          <p:nvPr/>
        </p:nvSpPr>
        <p:spPr>
          <a:xfrm>
            <a:off x="4548621" y="890854"/>
            <a:ext cx="5325051" cy="5734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baseline="30000">
                <a:solidFill>
                  <a:schemeClr val="bg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r>
              <a:rPr lang="cs-CZ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Příklady technologií</a:t>
            </a: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23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597572-2ED6-4146-86B8-49CF010CC5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5182" y="1590865"/>
            <a:ext cx="10081635" cy="91541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Dopravníky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C78712-A4B6-6F35-E055-1F5BFAFDF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49" t="26113" r="61649" b="32646"/>
          <a:stretch/>
        </p:blipFill>
        <p:spPr>
          <a:xfrm>
            <a:off x="2714920" y="2367043"/>
            <a:ext cx="1329180" cy="28282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F75598-E585-A43F-D89C-5D0279F0E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0" t="23917" r="44098" b="45979"/>
          <a:stretch/>
        </p:blipFill>
        <p:spPr>
          <a:xfrm>
            <a:off x="6449961" y="2797361"/>
            <a:ext cx="4600280" cy="20644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42B926-7315-B828-8F4F-535B67D6A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58" t="52643" r="52990" b="40618"/>
          <a:stretch/>
        </p:blipFill>
        <p:spPr>
          <a:xfrm>
            <a:off x="1748673" y="5119595"/>
            <a:ext cx="3261674" cy="4621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CE80C2A-345B-BD49-06A8-5AE66666FAB2}"/>
              </a:ext>
            </a:extLst>
          </p:cNvPr>
          <p:cNvSpPr txBox="1"/>
          <p:nvPr/>
        </p:nvSpPr>
        <p:spPr>
          <a:xfrm>
            <a:off x="2714920" y="2126160"/>
            <a:ext cx="1494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Elevátory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A0D3798-5A31-76C9-AAD0-E81D10790108}"/>
              </a:ext>
            </a:extLst>
          </p:cNvPr>
          <p:cNvSpPr txBox="1"/>
          <p:nvPr/>
        </p:nvSpPr>
        <p:spPr>
          <a:xfrm>
            <a:off x="7260165" y="2182377"/>
            <a:ext cx="250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Šnekové dopravníky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274E7FA-6C50-9228-A9A2-6381D514586A}"/>
              </a:ext>
            </a:extLst>
          </p:cNvPr>
          <p:cNvSpPr txBox="1"/>
          <p:nvPr/>
        </p:nvSpPr>
        <p:spPr>
          <a:xfrm>
            <a:off x="943896" y="5791200"/>
            <a:ext cx="11090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TNI CEN/TR 16829 +AC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Ochrana a prevence proti požáru a výbuchu pro korečkové elevátory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23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597572-2ED6-4146-86B8-49CF010CC5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5182" y="1471534"/>
            <a:ext cx="10081635" cy="91541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Akumulátorovna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D26A15-FC77-21E4-F1F2-E0CE3D219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8" t="30538" r="45161" b="35053"/>
          <a:stretch/>
        </p:blipFill>
        <p:spPr>
          <a:xfrm>
            <a:off x="3726426" y="2019864"/>
            <a:ext cx="5053780" cy="35361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16C1F72-E537-146C-A371-9261DDED9C0C}"/>
              </a:ext>
            </a:extLst>
          </p:cNvPr>
          <p:cNvSpPr txBox="1"/>
          <p:nvPr/>
        </p:nvSpPr>
        <p:spPr>
          <a:xfrm>
            <a:off x="1140542" y="5771535"/>
            <a:ext cx="10530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ČSN EN 62485-3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Bezpečnostní požadavky pro akumulátorové baterie a akumulátorové instalace – Část 3: Trakční baterie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109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597572-2ED6-4146-86B8-49CF010CC5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5182" y="1269736"/>
            <a:ext cx="10081635" cy="91541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Technologie tryskání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854645-7D26-96EF-7A10-F22FD178B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5" t="24373" r="43871" b="36057"/>
          <a:stretch/>
        </p:blipFill>
        <p:spPr>
          <a:xfrm>
            <a:off x="3047999" y="1838633"/>
            <a:ext cx="5869859" cy="41223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F50F2F8-1DDB-E466-FA59-696E14117B46}"/>
              </a:ext>
            </a:extLst>
          </p:cNvPr>
          <p:cNvSpPr txBox="1"/>
          <p:nvPr/>
        </p:nvSpPr>
        <p:spPr>
          <a:xfrm>
            <a:off x="1396180" y="6104533"/>
            <a:ext cx="9960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ČSN EN 1248+A1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Slévárenská strojní zařízení – Bezpečnostní požadavky na tryskače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9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597572-2ED6-4146-86B8-49CF010CC5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5182" y="1338561"/>
            <a:ext cx="10081635" cy="91541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Lakování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3A5D69-B107-51E9-A35C-4CB407444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3" t="24803" r="44113" b="32330"/>
          <a:stretch/>
        </p:blipFill>
        <p:spPr>
          <a:xfrm>
            <a:off x="1455174" y="2034675"/>
            <a:ext cx="4996890" cy="39525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0336581-64B8-F3A4-9D15-0A47C0E7C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8" t="16344" r="33145" b="11971"/>
          <a:stretch/>
        </p:blipFill>
        <p:spPr>
          <a:xfrm>
            <a:off x="6695765" y="2007154"/>
            <a:ext cx="5142273" cy="398008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80A446-850F-44DF-91A6-3431E60BF2BC}"/>
              </a:ext>
            </a:extLst>
          </p:cNvPr>
          <p:cNvSpPr txBox="1"/>
          <p:nvPr/>
        </p:nvSpPr>
        <p:spPr>
          <a:xfrm>
            <a:off x="1055182" y="6057576"/>
            <a:ext cx="1078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ČSN EN 16985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Stříkací kabiny pro organické nátěrové hmoty - Bezpečnostní požadavky</a:t>
            </a:r>
          </a:p>
          <a:p>
            <a:r>
              <a:rPr lang="cs-CZ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56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AFAB191D-306C-4541-1D46-3EB6279FEF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38475" y="1965533"/>
            <a:ext cx="10237787" cy="4139206"/>
          </a:xfrm>
        </p:spPr>
        <p:txBody>
          <a:bodyPr/>
          <a:lstStyle/>
          <a:p>
            <a:pPr marL="0" indent="0">
              <a:buNone/>
            </a:pPr>
            <a:r>
              <a:rPr lang="cs-CZ" sz="3800" baseline="30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Obsah: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it-IT" sz="2600" b="0" dirty="0">
                <a:latin typeface="Arial" panose="020B0604020202020204" pitchFamily="34" charset="0"/>
                <a:cs typeface="Arial" panose="020B0604020202020204" pitchFamily="34" charset="0"/>
              </a:rPr>
              <a:t>Základní legislativa a povinnosti provozovatelů</a:t>
            </a:r>
            <a:endParaRPr 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Požárně technické charakteristiky a ukázky jejich testování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Příklady technologií s nebezpečím rizika výbuchu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Základní nedostatky v praxi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cs-CZ" sz="2600" b="0" dirty="0">
                <a:latin typeface="Arial" panose="020B0604020202020204" pitchFamily="34" charset="0"/>
                <a:cs typeface="Arial" panose="020B0604020202020204" pitchFamily="34" charset="0"/>
              </a:rPr>
              <a:t>Prostor pro Vaše dotazy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endParaRPr lang="cs-CZ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814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597572-2ED6-4146-86B8-49CF010CC5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5182" y="1269736"/>
            <a:ext cx="10081635" cy="91541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Vodíkové technologie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A4CB2C4-FD89-DFA6-3671-01102278D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54" t="22996" r="11970" b="16397"/>
          <a:stretch/>
        </p:blipFill>
        <p:spPr>
          <a:xfrm>
            <a:off x="1357746" y="2006594"/>
            <a:ext cx="5061527" cy="34406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3C1F699-A3FF-BDF0-A981-5F1702E0095C}"/>
              </a:ext>
            </a:extLst>
          </p:cNvPr>
          <p:cNvSpPr txBox="1"/>
          <p:nvPr/>
        </p:nvSpPr>
        <p:spPr>
          <a:xfrm>
            <a:off x="942108" y="5447208"/>
            <a:ext cx="105479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Metodika výstavby a provozu plnicích stanic stlačeného vodíku pro mobilní zařízení - Dokument uznán jako přezkoušená metodika certifikátem číslo 002/18 vystaveným TÜV NORD dne 17. prosince 2018.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6DD2550-5E3D-64D6-6F79-CAAED3E47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30" t="24513" r="28333" b="7107"/>
          <a:stretch/>
        </p:blipFill>
        <p:spPr>
          <a:xfrm>
            <a:off x="7647709" y="1857621"/>
            <a:ext cx="1939636" cy="285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55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6E597572-2ED6-4146-86B8-49CF010CC5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55182" y="1269736"/>
            <a:ext cx="10081635" cy="91541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Zplyňovací technologie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CFF4E0B-13E6-317E-0406-266522B878B3}"/>
              </a:ext>
            </a:extLst>
          </p:cNvPr>
          <p:cNvSpPr txBox="1"/>
          <p:nvPr/>
        </p:nvSpPr>
        <p:spPr>
          <a:xfrm>
            <a:off x="1055182" y="2313445"/>
            <a:ext cx="10081635" cy="57291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Bioplynové stanice: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Strojovny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Vyhnívací nádrže, plynojemy</a:t>
            </a:r>
          </a:p>
          <a:p>
            <a:pPr algn="l"/>
            <a:endParaRPr lang="cs-CZ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TPG 983 02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Plynové hospodářství bioplynových stanic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Retorty,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vitrifikační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reaktory – zplyňovací pece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6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4A6622F-2876-1344-8AFA-00E2E41BA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782" y="2733964"/>
            <a:ext cx="11072391" cy="3825586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Neexistence protokolů o určení vnějších vlivů, DOPV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Provozování zařízení v rozporu s návodem k používání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Nejsou k dispozici požárně technické charakteristiky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Není prováděna koordinace pracovníků</a:t>
            </a:r>
          </a:p>
          <a:p>
            <a:pPr>
              <a:lnSpc>
                <a:spcPct val="200000"/>
              </a:lnSpc>
            </a:pPr>
            <a:endParaRPr lang="cs-CZ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8DD70DB-E9F0-5345-A678-3D124D290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82" y="1891948"/>
            <a:ext cx="11280497" cy="100385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Základní nedostatky v praxi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938F8B-F20F-DC4F-2BC8-9B3941AC0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/>
          <a:stretch>
            <a:fillRect/>
          </a:stretch>
        </p:blipFill>
        <p:spPr bwMode="auto">
          <a:xfrm>
            <a:off x="8256777" y="1954188"/>
            <a:ext cx="3575449" cy="46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49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Prach-ele-konstrukce-nosníky">
            <a:extLst>
              <a:ext uri="{FF2B5EF4-FFF2-40B4-BE49-F238E27FC236}">
                <a16:creationId xmlns:a16="http://schemas.microsoft.com/office/drawing/2014/main" id="{57D9A75D-55A3-C26A-34CF-B78EFE40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48" y="1941406"/>
            <a:ext cx="3964015" cy="26426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627B72-4291-2044-F83C-26EDC2F26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8" y="1714933"/>
            <a:ext cx="4057650" cy="3095625"/>
          </a:xfrm>
          <a:prstGeom prst="rect">
            <a:avLst/>
          </a:prstGeom>
        </p:spPr>
      </p:pic>
      <p:pic>
        <p:nvPicPr>
          <p:cNvPr id="3" name="Obrázek 2" descr="Obsah obrázku interiér, zeď, hoblovat&#10;&#10;Popis byl vytvořen automaticky">
            <a:extLst>
              <a:ext uri="{FF2B5EF4-FFF2-40B4-BE49-F238E27FC236}">
                <a16:creationId xmlns:a16="http://schemas.microsoft.com/office/drawing/2014/main" id="{FC51C583-F618-247A-E606-8D1CC481A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09" y="3805382"/>
            <a:ext cx="3805382" cy="2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69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odrá, fréza&#10;&#10;Popis byl vytvořen automaticky">
            <a:extLst>
              <a:ext uri="{FF2B5EF4-FFF2-40B4-BE49-F238E27FC236}">
                <a16:creationId xmlns:a16="http://schemas.microsoft.com/office/drawing/2014/main" id="{CC586F30-B8FF-84E3-648A-B7E30D9E2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25" y="2018969"/>
            <a:ext cx="4124325" cy="3095625"/>
          </a:xfrm>
          <a:prstGeom prst="rect">
            <a:avLst/>
          </a:prstGeom>
        </p:spPr>
      </p:pic>
      <p:pic>
        <p:nvPicPr>
          <p:cNvPr id="6" name="Obrázek 5" descr="Obsah obrázku odpadky&#10;&#10;Popis byl vytvořen automaticky">
            <a:extLst>
              <a:ext uri="{FF2B5EF4-FFF2-40B4-BE49-F238E27FC236}">
                <a16:creationId xmlns:a16="http://schemas.microsoft.com/office/drawing/2014/main" id="{6D62E27E-D387-C981-B20A-9FBE3DC7B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69" y="1810308"/>
            <a:ext cx="2478214" cy="3304286"/>
          </a:xfrm>
          <a:prstGeom prst="rect">
            <a:avLst/>
          </a:prstGeom>
        </p:spPr>
      </p:pic>
      <p:pic>
        <p:nvPicPr>
          <p:cNvPr id="2" name="Picture 6" descr="C:\Documents and Settings\cabs\Plocha\mechanical-thermography1-large.jpg">
            <a:extLst>
              <a:ext uri="{FF2B5EF4-FFF2-40B4-BE49-F238E27FC236}">
                <a16:creationId xmlns:a16="http://schemas.microsoft.com/office/drawing/2014/main" id="{A1205B2C-C66B-F56A-5023-B575E417F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4726" y="3606052"/>
            <a:ext cx="40299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433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2A9285E-9304-D075-03F5-774870C1F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76" y="2450592"/>
            <a:ext cx="4287140" cy="3215355"/>
          </a:xfrm>
          <a:prstGeom prst="rect">
            <a:avLst/>
          </a:prstGeom>
        </p:spPr>
      </p:pic>
      <p:pic>
        <p:nvPicPr>
          <p:cNvPr id="7" name="Obrázek 6" descr="Obsah obrázku interiér, kuchyňský spotřebič, zašpiněné, plynový sporák&#10;&#10;Popis byl vytvořen automaticky">
            <a:extLst>
              <a:ext uri="{FF2B5EF4-FFF2-40B4-BE49-F238E27FC236}">
                <a16:creationId xmlns:a16="http://schemas.microsoft.com/office/drawing/2014/main" id="{864FB3B6-A33B-6792-8703-0E1BF10E1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30" y="1296299"/>
            <a:ext cx="3277236" cy="43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41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437C5-3597-5393-58A5-F23FB259D8C7}"/>
              </a:ext>
            </a:extLst>
          </p:cNvPr>
          <p:cNvSpPr txBox="1">
            <a:spLocks/>
          </p:cNvSpPr>
          <p:nvPr/>
        </p:nvSpPr>
        <p:spPr>
          <a:xfrm>
            <a:off x="1145309" y="1784470"/>
            <a:ext cx="8344811" cy="801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30000">
                <a:solidFill>
                  <a:schemeClr val="tx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Příklady špatné instalace membrán</a:t>
            </a:r>
          </a:p>
        </p:txBody>
      </p:sp>
      <p:pic>
        <p:nvPicPr>
          <p:cNvPr id="3" name="Obrázek 6" descr="obrázek 2">
            <a:extLst>
              <a:ext uri="{FF2B5EF4-FFF2-40B4-BE49-F238E27FC236}">
                <a16:creationId xmlns:a16="http://schemas.microsoft.com/office/drawing/2014/main" id="{555E00C4-9A4C-60CF-8B7B-B8C28413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663" y="2661390"/>
            <a:ext cx="3067139" cy="37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pic>
        <p:nvPicPr>
          <p:cNvPr id="4" name="Obrázek 6" descr="2 ze 4 špatná 586x920">
            <a:extLst>
              <a:ext uri="{FF2B5EF4-FFF2-40B4-BE49-F238E27FC236}">
                <a16:creationId xmlns:a16="http://schemas.microsoft.com/office/drawing/2014/main" id="{9A1A6775-1373-C7E5-277A-A32F87D9B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3055" y="2949422"/>
            <a:ext cx="4601236" cy="345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527914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BFB8619-AC4A-F806-C4E3-3F7A31EB9344}"/>
              </a:ext>
            </a:extLst>
          </p:cNvPr>
          <p:cNvSpPr txBox="1"/>
          <p:nvPr/>
        </p:nvSpPr>
        <p:spPr>
          <a:xfrm>
            <a:off x="5038165" y="4293097"/>
            <a:ext cx="5982576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600" b="1" cap="all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0470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18DD70DB-E9F0-5345-A678-3D124D290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492" y="1004079"/>
            <a:ext cx="7278254" cy="1003853"/>
          </a:xfrm>
        </p:spPr>
        <p:txBody>
          <a:bodyPr/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Základní legislativní a normativní požadavky z hlediska výbuchu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5B7B51-18A7-DF39-6CA8-086A0F22F1B3}"/>
              </a:ext>
            </a:extLst>
          </p:cNvPr>
          <p:cNvSpPr txBox="1"/>
          <p:nvPr/>
        </p:nvSpPr>
        <p:spPr>
          <a:xfrm>
            <a:off x="690274" y="2007932"/>
            <a:ext cx="10811452" cy="14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Nařízení vlády č. 406/2004 Sb. - </a:t>
            </a: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Nařízení vlády o bližších požadavcích na zajištění bezpečnosti a ochrany zdraví při práci v prostředí s nebezpečím výbuchu</a:t>
            </a:r>
          </a:p>
          <a:p>
            <a:pPr>
              <a:lnSpc>
                <a:spcPct val="200000"/>
              </a:lnSpc>
            </a:pPr>
            <a:endParaRPr lang="cs-CZ" sz="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3">
            <a:extLst>
              <a:ext uri="{FF2B5EF4-FFF2-40B4-BE49-F238E27FC236}">
                <a16:creationId xmlns:a16="http://schemas.microsoft.com/office/drawing/2014/main" id="{4DDDA6A6-ABA7-EA19-22C0-B429A8488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159" y="4083232"/>
            <a:ext cx="4519567" cy="200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589A7DB-17AD-484D-AB78-5E300D9F7E75}"/>
              </a:ext>
            </a:extLst>
          </p:cNvPr>
          <p:cNvSpPr txBox="1"/>
          <p:nvPr/>
        </p:nvSpPr>
        <p:spPr>
          <a:xfrm>
            <a:off x="770949" y="3648164"/>
            <a:ext cx="592541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8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ukládá zaměstnavatelům, povinnost přijímat technická a organizační opatření s cílem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předcházení vzniku výbušné atmosféry,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zabránění iniciace výbušné atmosféry,</a:t>
            </a:r>
          </a:p>
          <a:p>
            <a:pPr marL="34290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snížení škodlivých účinků výbuchu takovým způsobem, aby byla zajištěna bezpečnost zaměstnanců</a:t>
            </a:r>
            <a:endParaRPr lang="cs-CZ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9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35B7B51-18A7-DF39-6CA8-086A0F22F1B3}"/>
              </a:ext>
            </a:extLst>
          </p:cNvPr>
          <p:cNvSpPr txBox="1"/>
          <p:nvPr/>
        </p:nvSpPr>
        <p:spPr>
          <a:xfrm>
            <a:off x="1025237" y="1827580"/>
            <a:ext cx="10811452" cy="492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Dokumentace o ochraně před výbuchem (DOPV)</a:t>
            </a:r>
          </a:p>
          <a:p>
            <a:pPr>
              <a:lnSpc>
                <a:spcPct val="200000"/>
              </a:lnSpc>
            </a:pPr>
            <a:r>
              <a:rPr lang="cs-CZ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nařízení vlády není přesně uvedeno, od kolika litrů, kilo hořlavých látek musí zaměstnavatel zpracovat DOPV</a:t>
            </a:r>
          </a:p>
          <a:p>
            <a:pPr>
              <a:lnSpc>
                <a:spcPct val="200000"/>
              </a:lnSpc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DOPV – musí být udržována aktuální</a:t>
            </a: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cs-CZ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Prostory s nebezpečím výbuchu vychází z klasifikace prostorů z </a:t>
            </a:r>
            <a:r>
              <a:rPr lang="cs-CZ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Protokolu o určení vnějších vlivů </a:t>
            </a:r>
            <a:r>
              <a:rPr lang="cs-CZ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vlivy BE, AE, AF</a:t>
            </a: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cs-CZ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614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2271685-9668-4F77-4FD9-55FFF1C4201C}"/>
              </a:ext>
            </a:extLst>
          </p:cNvPr>
          <p:cNvSpPr txBox="1"/>
          <p:nvPr/>
        </p:nvSpPr>
        <p:spPr>
          <a:xfrm>
            <a:off x="1052946" y="2368548"/>
            <a:ext cx="10811452" cy="111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Nařízení vlády č. 190/2022 Sb. - </a:t>
            </a:r>
            <a:r>
              <a:rPr lang="cs-CZ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Nařízení vlády o vyhrazených technických elektrických zařízeních a požadavcích na zajištění jejich bezpečnosti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114F43D-A0DB-8084-08B8-BED77AE9524D}"/>
              </a:ext>
            </a:extLst>
          </p:cNvPr>
          <p:cNvSpPr txBox="1"/>
          <p:nvPr/>
        </p:nvSpPr>
        <p:spPr>
          <a:xfrm>
            <a:off x="1052946" y="3601450"/>
            <a:ext cx="10811452" cy="278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Příloha č. 2: </a:t>
            </a: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</a:rPr>
              <a:t>Část 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Podklady pro provedení revize elektrického zařízení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bod I. pro výchozí revize - písm. b) - protokoly o určení vnějších vlivů, pokud nejsou součástí průvodní dokumentace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bod II. pro pravidelné a mimořádné revize – písm. b) -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protokoly o určení vnějších vlivů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pokud nejsou součástí provozní dokumentace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61D99B5-D4E9-CD7E-9F49-62E336A7E169}"/>
              </a:ext>
            </a:extLst>
          </p:cNvPr>
          <p:cNvSpPr txBox="1"/>
          <p:nvPr/>
        </p:nvSpPr>
        <p:spPr>
          <a:xfrm>
            <a:off x="3308704" y="832044"/>
            <a:ext cx="9379974" cy="879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sz="3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Protokol o určení vnějších vlivů</a:t>
            </a:r>
          </a:p>
        </p:txBody>
      </p:sp>
    </p:spTree>
    <p:extLst>
      <p:ext uri="{BB962C8B-B14F-4D97-AF65-F5344CB8AC3E}">
        <p14:creationId xmlns:p14="http://schemas.microsoft.com/office/powerpoint/2010/main" val="36162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4A6622F-2876-1344-8AFA-00E2E41BA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503" y="3105626"/>
            <a:ext cx="10883333" cy="249683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Návody k použití strojů / zařízení – CZ!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Požárně technické a výbuchové charakteristiky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-  dle § 6 zákona o požární ochraně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Protokol o určení vnějších vlivů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Dokumentace o ochraně před výbuchem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8DD70DB-E9F0-5345-A678-3D124D290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503" y="2101773"/>
            <a:ext cx="11280497" cy="1003853"/>
          </a:xfrm>
        </p:spPr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Dokumentace, kterou musí mít provozovatel</a:t>
            </a:r>
          </a:p>
        </p:txBody>
      </p:sp>
    </p:spTree>
    <p:extLst>
      <p:ext uri="{BB962C8B-B14F-4D97-AF65-F5344CB8AC3E}">
        <p14:creationId xmlns:p14="http://schemas.microsoft.com/office/powerpoint/2010/main" val="3865938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16AAA9C-F758-7516-40D5-5C1BCDBFD8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4" y="3219074"/>
            <a:ext cx="11280498" cy="3922367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zařízení pro požární signalizaci (např. 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zařízení pro detekci hořlavých plynů a par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algn="just">
              <a:lnSpc>
                <a:spcPct val="150000"/>
              </a:lnSpc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zařízení pro potlačení požáru nebo výbuchu </a:t>
            </a:r>
          </a:p>
          <a:p>
            <a:pPr algn="just">
              <a:lnSpc>
                <a:spcPct val="150000"/>
              </a:lnSpc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g)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náhradní zdroje a prostředky 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určené k zajištění provozuschopnosti požárně bezpečnostních zařízení, zdroje nebo zásoba hasebních látek u zařízení pro potlačení požáru nebo výbuchu a zařízení pro zásobování požární vodou, zdroje vody určené k hašení požárů,</a:t>
            </a:r>
          </a:p>
          <a:p>
            <a:pPr algn="just">
              <a:lnSpc>
                <a:spcPct val="150000"/>
              </a:lnSpc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h)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zařízení zamezující </a:t>
            </a:r>
            <a:r>
              <a:rPr lang="cs-CZ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iniciaci požáru nebo výbuchu</a:t>
            </a:r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82DCC49-74CF-6BD8-6EA3-1B3F7740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2215221"/>
            <a:ext cx="11280497" cy="1003853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§2 odst. 4 Druhy požárně bezpečnostních zařízení se rozumí</a:t>
            </a:r>
          </a:p>
        </p:txBody>
      </p:sp>
      <p:sp>
        <p:nvSpPr>
          <p:cNvPr id="4" name="Nadpis 2">
            <a:extLst>
              <a:ext uri="{FF2B5EF4-FFF2-40B4-BE49-F238E27FC236}">
                <a16:creationId xmlns:a16="http://schemas.microsoft.com/office/drawing/2014/main" id="{52EAA0CD-920F-EC7A-BAED-1E71B21675F5}"/>
              </a:ext>
            </a:extLst>
          </p:cNvPr>
          <p:cNvSpPr txBox="1">
            <a:spLocks/>
          </p:cNvSpPr>
          <p:nvPr/>
        </p:nvSpPr>
        <p:spPr>
          <a:xfrm>
            <a:off x="2989388" y="1283069"/>
            <a:ext cx="8219081" cy="100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i="0" kern="1200" baseline="30000">
                <a:solidFill>
                  <a:schemeClr val="tx1"/>
                </a:solidFill>
                <a:latin typeface="Montserrat ExtraBold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Vyhláška č. 246/2001 Sb. o požární prevenci</a:t>
            </a:r>
          </a:p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39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16AAA9C-F758-7516-40D5-5C1BCDBFD8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3916018"/>
            <a:ext cx="11280498" cy="264353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zařízení pro detekci hořlavých plynů a par,</a:t>
            </a:r>
          </a:p>
          <a:p>
            <a:pPr algn="just">
              <a:lnSpc>
                <a:spcPct val="150000"/>
              </a:lnSpc>
            </a:pP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automatické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protivýbuchové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zařízení </a:t>
            </a:r>
          </a:p>
          <a:p>
            <a:pPr>
              <a:lnSpc>
                <a:spcPct val="150000"/>
              </a:lnSpc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82DCC49-74CF-6BD8-6EA3-1B3F7740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938130"/>
            <a:ext cx="11280497" cy="197788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§4 Druhy vyhrazené požární techniky, věcných prostředků požární ochrany a požárně bezpečnostních zařízení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odst.3 vyhrazené druhy požárně bezpečnostních zařízení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313B1C-1C58-D85C-D643-79480A51D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4542" y="3613878"/>
            <a:ext cx="2664295" cy="250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5246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16AAA9C-F758-7516-40D5-5C1BCDBFD8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675" y="3790122"/>
            <a:ext cx="11280498" cy="276942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Kontrola provozuschopnosti požárně bezpečnostního zařízení se provádí v rozsahu stanoveném právními předpisy, normativními požadavky a průvodní dokumentací jeho výrobce </a:t>
            </a:r>
            <a:r>
              <a:rPr lang="cs-CZ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nejméně jednou za rok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pokud výrobce, ověřená projektová dokumentace nebo prováděcí dokumentace anebo posouzení požárního nebezpečí nestanoví lhůty kratší.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82DCC49-74CF-6BD8-6EA3-1B3F7740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938130"/>
            <a:ext cx="11280497" cy="197788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§7 </a:t>
            </a:r>
            <a:r>
              <a:rPr lang="cs-CZ" sz="2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Provoz, kontroly, údržba a opravy požárně bezpečnostních zařízení</a:t>
            </a:r>
            <a:br>
              <a:rPr lang="cs-CZ" sz="2800" b="1" i="0" dirty="0">
                <a:solidFill>
                  <a:srgbClr val="08A8F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odst.4</a:t>
            </a:r>
          </a:p>
        </p:txBody>
      </p:sp>
    </p:spTree>
    <p:extLst>
      <p:ext uri="{BB962C8B-B14F-4D97-AF65-F5344CB8AC3E}">
        <p14:creationId xmlns:p14="http://schemas.microsoft.com/office/powerpoint/2010/main" val="2370851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2" id="{89308293-4B1F-FB44-8D5D-9D6EE0B7701E}" vid="{96E45825-BA1F-DA4B-BFF6-BBD12372DF5C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1842</TotalTime>
  <Words>911</Words>
  <Application>Microsoft Office PowerPoint</Application>
  <PresentationFormat>Širokoúhlá obrazovka</PresentationFormat>
  <Paragraphs>134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Montserrat ExtraBold</vt:lpstr>
      <vt:lpstr>Montserrat SemiBold</vt:lpstr>
      <vt:lpstr>Symbol</vt:lpstr>
      <vt:lpstr>Wingdings</vt:lpstr>
      <vt:lpstr>Motiv Office</vt:lpstr>
      <vt:lpstr>Prezentace aplikace PowerPoint</vt:lpstr>
      <vt:lpstr>Prezentace aplikace PowerPoint</vt:lpstr>
      <vt:lpstr>Základní legislativní a normativní požadavky z hlediska výbuchu</vt:lpstr>
      <vt:lpstr>Prezentace aplikace PowerPoint</vt:lpstr>
      <vt:lpstr>Prezentace aplikace PowerPoint</vt:lpstr>
      <vt:lpstr>Dokumentace, kterou musí mít provozovatel</vt:lpstr>
      <vt:lpstr>§2 odst. 4 Druhy požárně bezpečnostních zařízení se rozumí</vt:lpstr>
      <vt:lpstr>§4 Druhy vyhrazené požární techniky, věcných prostředků požární ochrany a požárně bezpečnostních zařízení odst.3 vyhrazené druhy požárně bezpečnostních zařízení</vt:lpstr>
      <vt:lpstr>§7  Provoz, kontroly, údržba a opravy požárně bezpečnostních zařízení odst.4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nedostatky v praxi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Paraiová</dc:creator>
  <cp:lastModifiedBy>Šimoníková Ilona</cp:lastModifiedBy>
  <cp:revision>151</cp:revision>
  <cp:lastPrinted>2023-04-25T06:24:19Z</cp:lastPrinted>
  <dcterms:created xsi:type="dcterms:W3CDTF">2021-12-29T12:33:52Z</dcterms:created>
  <dcterms:modified xsi:type="dcterms:W3CDTF">2024-04-10T05:04:25Z</dcterms:modified>
</cp:coreProperties>
</file>